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13"/>
  </p:notesMasterIdLst>
  <p:handoutMasterIdLst>
    <p:handoutMasterId r:id="rId14"/>
  </p:handoutMasterIdLst>
  <p:sldIdLst>
    <p:sldId id="256" r:id="rId3"/>
    <p:sldId id="257" r:id="rId4"/>
    <p:sldId id="258" r:id="rId5"/>
    <p:sldId id="259" r:id="rId6"/>
    <p:sldId id="260" r:id="rId7"/>
    <p:sldId id="261" r:id="rId8"/>
    <p:sldId id="262" r:id="rId9"/>
    <p:sldId id="265" r:id="rId10"/>
    <p:sldId id="275" r:id="rId11"/>
    <p:sldId id="268" r:id="rId12"/>
  </p:sldIdLst>
  <p:sldSz cx="9144000" cy="6858000" type="screen4x3"/>
  <p:notesSz cx="6858000" cy="9144000"/>
  <p:defaultTextStyle>
    <a:defPPr>
      <a:defRPr lang="en-US"/>
    </a:defPPr>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3977" autoAdjust="0"/>
  </p:normalViewPr>
  <p:slideViewPr>
    <p:cSldViewPr>
      <p:cViewPr varScale="1">
        <p:scale>
          <a:sx n="112" d="100"/>
          <a:sy n="112" d="100"/>
        </p:scale>
        <p:origin x="858"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rtlCol="0"/>
          <a:lstStyle>
            <a:lvl1pPr algn="r">
              <a:defRPr sz="1200"/>
            </a:lvl1pPr>
          </a:lstStyle>
          <a:p>
            <a:fld id="{9472DD5C-B6A9-4714-908F-0B8F74738B98}" type="datetimeFigureOut">
              <a:rPr lang="en-US" smtClean="0"/>
              <a:pPr/>
              <a:t>11/2/2016</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rtlCol="0" anchor="b"/>
          <a:lstStyle>
            <a:lvl1pPr algn="r">
              <a:defRPr sz="1200"/>
            </a:lvl1pPr>
          </a:lstStyle>
          <a:p>
            <a:fld id="{7C1C90DE-A98B-4173-B17E-434F189FC4DB}" type="slidenum">
              <a:rPr lang="en-US" smtClean="0"/>
              <a:pPr/>
              <a:t>‹#›</a:t>
            </a:fld>
            <a:endParaRPr lang="en-US" dirty="0"/>
          </a:p>
        </p:txBody>
      </p:sp>
    </p:spTree>
    <p:extLst>
      <p:ext uri="{BB962C8B-B14F-4D97-AF65-F5344CB8AC3E}">
        <p14:creationId xmlns:p14="http://schemas.microsoft.com/office/powerpoint/2010/main" val="40557717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rtlCol="0"/>
          <a:lstStyle>
            <a:lvl1pPr algn="r">
              <a:defRPr sz="1200"/>
            </a:lvl1pPr>
          </a:lstStyle>
          <a:p>
            <a:fld id="{193366E8-8A22-4400-BBA2-8D322280A6E8}" type="datetimeFigureOut">
              <a:rPr lang="en-US" smtClean="0"/>
              <a:pPr/>
              <a:t>11/2/2016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rtlCol="0">
            <a:normAutofit/>
          </a:bodyPr>
          <a:lstStyle/>
          <a:p>
            <a:pPr lvl="0"/>
            <a:r>
              <a:rPr lang="en-US" smtClean="0"/>
              <a:t>Click to edit Master text styles</a:t>
            </a:r>
            <a:endParaRPr lang="en-US"/>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rtlCol="0" anchor="b"/>
          <a:lstStyle>
            <a:lvl1pPr algn="r">
              <a:defRPr sz="1200"/>
            </a:lvl1pPr>
          </a:lstStyle>
          <a:p>
            <a:fld id="{3792D2CF-A01B-4515-8B40-3DC34258267A}" type="slidenum">
              <a:rPr lang="en-US" smtClean="0"/>
              <a:pPr/>
              <a:t>‹#›</a:t>
            </a:fld>
            <a:endParaRPr lang="en-US" dirty="0"/>
          </a:p>
        </p:txBody>
      </p:sp>
    </p:spTree>
    <p:extLst>
      <p:ext uri="{BB962C8B-B14F-4D97-AF65-F5344CB8AC3E}">
        <p14:creationId xmlns:p14="http://schemas.microsoft.com/office/powerpoint/2010/main" val="3562178032"/>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792D2CF-A01B-4515-8B40-3DC34258267A}" type="slidenum">
              <a:rPr lang="en-US" smtClean="0"/>
              <a:pPr/>
              <a:t>1</a:t>
            </a:fld>
            <a:endParaRPr lang="en-US"/>
          </a:p>
        </p:txBody>
      </p:sp>
    </p:spTree>
    <p:extLst>
      <p:ext uri="{BB962C8B-B14F-4D97-AF65-F5344CB8AC3E}">
        <p14:creationId xmlns:p14="http://schemas.microsoft.com/office/powerpoint/2010/main" val="31904583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792D2CF-A01B-4515-8B40-3DC34258267A}" type="slidenum">
              <a:rPr lang="en-US" smtClean="0"/>
              <a:pPr/>
              <a:t>10</a:t>
            </a:fld>
            <a:endParaRPr lang="en-US"/>
          </a:p>
        </p:txBody>
      </p:sp>
    </p:spTree>
    <p:extLst>
      <p:ext uri="{BB962C8B-B14F-4D97-AF65-F5344CB8AC3E}">
        <p14:creationId xmlns:p14="http://schemas.microsoft.com/office/powerpoint/2010/main" val="24819856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792D2CF-A01B-4515-8B40-3DC34258267A}" type="slidenum">
              <a:rPr lang="en-US" smtClean="0"/>
              <a:pPr/>
              <a:t>2</a:t>
            </a:fld>
            <a:endParaRPr lang="en-US"/>
          </a:p>
        </p:txBody>
      </p:sp>
    </p:spTree>
    <p:extLst>
      <p:ext uri="{BB962C8B-B14F-4D97-AF65-F5344CB8AC3E}">
        <p14:creationId xmlns:p14="http://schemas.microsoft.com/office/powerpoint/2010/main" val="36962656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792D2CF-A01B-4515-8B40-3DC34258267A}" type="slidenum">
              <a:rPr lang="en-US" smtClean="0"/>
              <a:pPr/>
              <a:t>3</a:t>
            </a:fld>
            <a:endParaRPr lang="en-US"/>
          </a:p>
        </p:txBody>
      </p:sp>
    </p:spTree>
    <p:extLst>
      <p:ext uri="{BB962C8B-B14F-4D97-AF65-F5344CB8AC3E}">
        <p14:creationId xmlns:p14="http://schemas.microsoft.com/office/powerpoint/2010/main" val="40231135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792D2CF-A01B-4515-8B40-3DC34258267A}" type="slidenum">
              <a:rPr lang="en-US" smtClean="0"/>
              <a:pPr/>
              <a:t>4</a:t>
            </a:fld>
            <a:endParaRPr lang="en-US"/>
          </a:p>
        </p:txBody>
      </p:sp>
    </p:spTree>
    <p:extLst>
      <p:ext uri="{BB962C8B-B14F-4D97-AF65-F5344CB8AC3E}">
        <p14:creationId xmlns:p14="http://schemas.microsoft.com/office/powerpoint/2010/main" val="25013477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792D2CF-A01B-4515-8B40-3DC34258267A}" type="slidenum">
              <a:rPr lang="en-US" smtClean="0"/>
              <a:pPr/>
              <a:t>5</a:t>
            </a:fld>
            <a:endParaRPr lang="en-US"/>
          </a:p>
        </p:txBody>
      </p:sp>
    </p:spTree>
    <p:extLst>
      <p:ext uri="{BB962C8B-B14F-4D97-AF65-F5344CB8AC3E}">
        <p14:creationId xmlns:p14="http://schemas.microsoft.com/office/powerpoint/2010/main" val="11023746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792D2CF-A01B-4515-8B40-3DC34258267A}" type="slidenum">
              <a:rPr lang="en-US" smtClean="0"/>
              <a:pPr/>
              <a:t>6</a:t>
            </a:fld>
            <a:endParaRPr lang="en-US"/>
          </a:p>
        </p:txBody>
      </p:sp>
    </p:spTree>
    <p:extLst>
      <p:ext uri="{BB962C8B-B14F-4D97-AF65-F5344CB8AC3E}">
        <p14:creationId xmlns:p14="http://schemas.microsoft.com/office/powerpoint/2010/main" val="26614264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792D2CF-A01B-4515-8B40-3DC34258267A}" type="slidenum">
              <a:rPr lang="en-US" smtClean="0"/>
              <a:pPr/>
              <a:t>7</a:t>
            </a:fld>
            <a:endParaRPr lang="en-US"/>
          </a:p>
        </p:txBody>
      </p:sp>
    </p:spTree>
    <p:extLst>
      <p:ext uri="{BB962C8B-B14F-4D97-AF65-F5344CB8AC3E}">
        <p14:creationId xmlns:p14="http://schemas.microsoft.com/office/powerpoint/2010/main" val="21753094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792D2CF-A01B-4515-8B40-3DC34258267A}" type="slidenum">
              <a:rPr lang="en-US" smtClean="0"/>
              <a:pPr/>
              <a:t>8</a:t>
            </a:fld>
            <a:endParaRPr lang="en-US"/>
          </a:p>
        </p:txBody>
      </p:sp>
    </p:spTree>
    <p:extLst>
      <p:ext uri="{BB962C8B-B14F-4D97-AF65-F5344CB8AC3E}">
        <p14:creationId xmlns:p14="http://schemas.microsoft.com/office/powerpoint/2010/main" val="38647133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792D2CF-A01B-4515-8B40-3DC34258267A}" type="slidenum">
              <a:rPr lang="en-US" smtClean="0"/>
              <a:pPr/>
              <a:t>9</a:t>
            </a:fld>
            <a:endParaRPr lang="en-US"/>
          </a:p>
        </p:txBody>
      </p:sp>
    </p:spTree>
    <p:extLst>
      <p:ext uri="{BB962C8B-B14F-4D97-AF65-F5344CB8AC3E}">
        <p14:creationId xmlns:p14="http://schemas.microsoft.com/office/powerpoint/2010/main" val="178791029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bg>
      <p:bgPr>
        <a:solidFill>
          <a:schemeClr val="tx1"/>
        </a:solidFill>
        <a:effectLst/>
      </p:bgPr>
    </p:bg>
    <p:spTree>
      <p:nvGrpSpPr>
        <p:cNvPr id="1" name=""/>
        <p:cNvGrpSpPr/>
        <p:nvPr/>
      </p:nvGrpSpPr>
      <p:grpSpPr>
        <a:xfrm>
          <a:off x="0" y="0"/>
          <a:ext cx="0" cy="0"/>
          <a:chOff x="0" y="0"/>
          <a:chExt cx="0" cy="0"/>
        </a:xfrm>
      </p:grpSpPr>
      <p:grpSp>
        <p:nvGrpSpPr>
          <p:cNvPr id="9" name="Group 8"/>
          <p:cNvGrpSpPr/>
          <p:nvPr/>
        </p:nvGrpSpPr>
        <p:grpSpPr>
          <a:xfrm>
            <a:off x="-1574" y="0"/>
            <a:ext cx="9144000" cy="6858000"/>
            <a:chOff x="-1574" y="0"/>
            <a:chExt cx="9144000" cy="6858000"/>
          </a:xfrm>
        </p:grpSpPr>
        <p:pic>
          <p:nvPicPr>
            <p:cNvPr id="7" name="Rectangle 6"/>
            <p:cNvPicPr>
              <a:picLocks noChangeAspect="1"/>
            </p:cNvPicPr>
            <p:nvPr/>
          </p:nvPicPr>
          <p:blipFill>
            <a:blip r:embed="rId2">
              <a:duotone>
                <a:schemeClr val="accent1"/>
                <a:srgbClr val="FFFFFF"/>
              </a:duotone>
              <a:lum bright="-10000"/>
            </a:blip>
            <a:stretch>
              <a:fillRect/>
            </a:stretch>
          </p:blipFill>
          <p:spPr>
            <a:xfrm>
              <a:off x="-1574" y="381000"/>
              <a:ext cx="9144000" cy="6093619"/>
            </a:xfrm>
            <a:prstGeom prst="rect">
              <a:avLst/>
            </a:prstGeom>
            <a:noFill/>
            <a:ln>
              <a:noFill/>
            </a:ln>
          </p:spPr>
        </p:pic>
        <p:sp>
          <p:nvSpPr>
            <p:cNvPr id="11" name="Rectangle 10"/>
            <p:cNvSpPr/>
            <p:nvPr userDrawn="1"/>
          </p:nvSpPr>
          <p:spPr>
            <a:xfrm>
              <a:off x="-1574" y="0"/>
              <a:ext cx="9144000" cy="304800"/>
            </a:xfrm>
            <a:prstGeom prst="rect">
              <a:avLst/>
            </a:prstGeom>
            <a:solidFill>
              <a:schemeClr val="bg2"/>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userDrawn="1"/>
          </p:nvSpPr>
          <p:spPr>
            <a:xfrm>
              <a:off x="-1574" y="6553200"/>
              <a:ext cx="9144000" cy="304800"/>
            </a:xfrm>
            <a:prstGeom prst="rect">
              <a:avLst/>
            </a:prstGeom>
            <a:solidFill>
              <a:schemeClr val="bg2"/>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5" name="Straight Connector 14"/>
            <p:cNvCxnSpPr/>
            <p:nvPr/>
          </p:nvCxnSpPr>
          <p:spPr>
            <a:xfrm>
              <a:off x="-1574" y="381000"/>
              <a:ext cx="9144000" cy="1588"/>
            </a:xfrm>
            <a:prstGeom prst="line">
              <a:avLst/>
            </a:prstGeom>
            <a:ln w="38100" cap="flat" cmpd="sng" algn="ctr">
              <a:solidFill>
                <a:schemeClr val="accent1">
                  <a:shade val="75000"/>
                </a:schemeClr>
              </a:solidFill>
              <a:prstDash val="solid"/>
              <a:miter lim="800000"/>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1574" y="6477000"/>
              <a:ext cx="9144000" cy="1588"/>
            </a:xfrm>
            <a:prstGeom prst="line">
              <a:avLst/>
            </a:prstGeom>
            <a:ln w="38100" cap="flat" cmpd="sng" algn="ctr">
              <a:solidFill>
                <a:schemeClr val="accent1">
                  <a:shade val="75000"/>
                </a:schemeClr>
              </a:solidFill>
              <a:prstDash val="solid"/>
              <a:miter lim="800000"/>
            </a:ln>
          </p:spPr>
          <p:style>
            <a:lnRef idx="1">
              <a:schemeClr val="accent1"/>
            </a:lnRef>
            <a:fillRef idx="0">
              <a:schemeClr val="accent1"/>
            </a:fillRef>
            <a:effectRef idx="0">
              <a:schemeClr val="accent1"/>
            </a:effectRef>
            <a:fontRef idx="minor">
              <a:schemeClr val="tx1"/>
            </a:fontRef>
          </p:style>
        </p:cxnSp>
      </p:grpSp>
      <p:sp>
        <p:nvSpPr>
          <p:cNvPr id="21" name="Shape 20"/>
          <p:cNvSpPr>
            <a:spLocks noGrp="1"/>
          </p:cNvSpPr>
          <p:nvPr>
            <p:ph type="title"/>
          </p:nvPr>
        </p:nvSpPr>
        <p:spPr>
          <a:xfrm>
            <a:off x="704850" y="4495800"/>
            <a:ext cx="7772400" cy="1362075"/>
          </a:xfrm>
          <a:prstGeom prst="rect">
            <a:avLst/>
          </a:prstGeom>
        </p:spPr>
        <p:txBody>
          <a:bodyPr anchor="t"/>
          <a:lstStyle>
            <a:lvl1pPr algn="ctr">
              <a:defRPr sz="4000" b="0" cap="none" baseline="0">
                <a:solidFill>
                  <a:schemeClr val="tx1"/>
                </a:solidFill>
                <a:effectLst>
                  <a:outerShdw blurRad="50800" dist="50800" dir="2700000" algn="tl" rotWithShape="0">
                    <a:srgbClr val="000000">
                      <a:alpha val="43137"/>
                    </a:srgbClr>
                  </a:outerShdw>
                </a:effectLst>
              </a:defRPr>
            </a:lvl1pPr>
          </a:lstStyle>
          <a:p>
            <a:r>
              <a:rPr lang="en-US" smtClean="0"/>
              <a:t>Click to edit Master title style</a:t>
            </a:r>
            <a:endParaRPr lang="en-US"/>
          </a:p>
        </p:txBody>
      </p:sp>
      <p:sp>
        <p:nvSpPr>
          <p:cNvPr id="3" name="Subtitle 2"/>
          <p:cNvSpPr>
            <a:spLocks noGrp="1"/>
          </p:cNvSpPr>
          <p:nvPr>
            <p:ph type="subTitle" idx="1"/>
          </p:nvPr>
        </p:nvSpPr>
        <p:spPr>
          <a:xfrm>
            <a:off x="1371600" y="2667000"/>
            <a:ext cx="6400800" cy="1752600"/>
          </a:xfrm>
        </p:spPr>
        <p:txBody>
          <a:bodyPr anchor="b" anchorCtr="0"/>
          <a:lstStyle>
            <a:lvl1pPr marL="0" indent="0" algn="ctr">
              <a:buNone/>
              <a:defRPr>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C70D0AA-A564-40E6-BDF9-FE3371FD07B4}" type="datetimeFigureOut">
              <a:rPr lang="en-US" smtClean="0"/>
              <a:pPr/>
              <a:t>11/2/2016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61D2430-FB11-4C87-BF1D-6F488A17F237}" type="slidenum">
              <a:rPr lang="en-US" smtClean="0"/>
              <a:pPr/>
              <a:t>‹#›</a:t>
            </a:fld>
            <a:endParaRPr lang="en-US" dirty="0"/>
          </a:p>
        </p:txBody>
      </p:sp>
      <p:sp>
        <p:nvSpPr>
          <p:cNvPr id="7" name="Rectang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tx1"/>
        </a:solidFill>
        <a:effectLst/>
      </p:bgPr>
    </p:bg>
    <p:spTree>
      <p:nvGrpSpPr>
        <p:cNvPr id="1" name=""/>
        <p:cNvGrpSpPr/>
        <p:nvPr/>
      </p:nvGrpSpPr>
      <p:grpSpPr>
        <a:xfrm>
          <a:off x="0" y="0"/>
          <a:ext cx="0" cy="0"/>
          <a:chOff x="0" y="0"/>
          <a:chExt cx="0" cy="0"/>
        </a:xfrm>
      </p:grpSpPr>
      <p:grpSp>
        <p:nvGrpSpPr>
          <p:cNvPr id="9" name="Group 8"/>
          <p:cNvGrpSpPr/>
          <p:nvPr/>
        </p:nvGrpSpPr>
        <p:grpSpPr>
          <a:xfrm>
            <a:off x="-1574" y="0"/>
            <a:ext cx="9145574" cy="6858000"/>
            <a:chOff x="-1574" y="0"/>
            <a:chExt cx="9145574" cy="6858000"/>
          </a:xfrm>
        </p:grpSpPr>
        <p:sp>
          <p:nvSpPr>
            <p:cNvPr id="18" name="Rectangle 17"/>
            <p:cNvSpPr/>
            <p:nvPr userDrawn="1"/>
          </p:nvSpPr>
          <p:spPr>
            <a:xfrm>
              <a:off x="0" y="381000"/>
              <a:ext cx="9144000" cy="6096000"/>
            </a:xfrm>
            <a:prstGeom prst="rect">
              <a:avLst/>
            </a:prstGeom>
            <a:gradFill>
              <a:gsLst>
                <a:gs pos="0">
                  <a:schemeClr val="accent1">
                    <a:tint val="40000"/>
                  </a:schemeClr>
                </a:gs>
                <a:gs pos="100000">
                  <a:schemeClr val="accent1">
                    <a:shade val="75000"/>
                  </a:schemeClr>
                </a:gs>
              </a:gsLst>
              <a:path path="circle">
                <a:fillToRect l="100000" t="100000" r="100000" b="100000"/>
              </a:path>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userDrawn="1"/>
          </p:nvSpPr>
          <p:spPr>
            <a:xfrm>
              <a:off x="-1574" y="0"/>
              <a:ext cx="9144000" cy="304800"/>
            </a:xfrm>
            <a:prstGeom prst="rect">
              <a:avLst/>
            </a:prstGeom>
            <a:solidFill>
              <a:schemeClr val="bg2"/>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userDrawn="1"/>
          </p:nvSpPr>
          <p:spPr>
            <a:xfrm>
              <a:off x="-1574" y="6553200"/>
              <a:ext cx="9144000" cy="304800"/>
            </a:xfrm>
            <a:prstGeom prst="rect">
              <a:avLst/>
            </a:prstGeom>
            <a:solidFill>
              <a:schemeClr val="bg2"/>
            </a:soli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6" name="Straight Connector 15"/>
            <p:cNvCxnSpPr/>
            <p:nvPr/>
          </p:nvCxnSpPr>
          <p:spPr>
            <a:xfrm>
              <a:off x="-1574" y="381000"/>
              <a:ext cx="9144000" cy="1588"/>
            </a:xfrm>
            <a:prstGeom prst="line">
              <a:avLst/>
            </a:prstGeom>
            <a:ln w="38100" cap="flat" cmpd="sng" algn="ctr">
              <a:solidFill>
                <a:schemeClr val="accent1">
                  <a:shade val="75000"/>
                </a:schemeClr>
              </a:solidFill>
              <a:prstDash val="solid"/>
              <a:miter lim="800000"/>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1574" y="6477000"/>
              <a:ext cx="9144000" cy="1588"/>
            </a:xfrm>
            <a:prstGeom prst="line">
              <a:avLst/>
            </a:prstGeom>
            <a:ln w="38100" cap="flat" cmpd="sng" algn="ctr">
              <a:solidFill>
                <a:schemeClr val="accent1">
                  <a:shade val="75000"/>
                </a:schemeClr>
              </a:solidFill>
              <a:prstDash val="solid"/>
              <a:miter lim="800000"/>
            </a:ln>
          </p:spPr>
          <p:style>
            <a:lnRef idx="1">
              <a:schemeClr val="accent1"/>
            </a:lnRef>
            <a:fillRef idx="0">
              <a:schemeClr val="accent1"/>
            </a:fillRef>
            <a:effectRef idx="0">
              <a:schemeClr val="accent1"/>
            </a:effectRef>
            <a:fontRef idx="minor">
              <a:schemeClr val="tx1"/>
            </a:fontRef>
          </p:style>
        </p:cxnSp>
      </p:grpSp>
      <p:sp>
        <p:nvSpPr>
          <p:cNvPr id="2" name="Shape 1"/>
          <p:cNvSpPr>
            <a:spLocks noGrp="1"/>
          </p:cNvSpPr>
          <p:nvPr>
            <p:ph type="title"/>
          </p:nvPr>
        </p:nvSpPr>
        <p:spPr>
          <a:xfrm>
            <a:off x="722313" y="4505325"/>
            <a:ext cx="7772400" cy="1362075"/>
          </a:xfrm>
          <a:prstGeom prst="rect">
            <a:avLst/>
          </a:prstGeom>
        </p:spPr>
        <p:txBody>
          <a:bodyPr anchor="t"/>
          <a:lstStyle>
            <a:lvl1pPr algn="ctr">
              <a:defRPr sz="4000" b="0" cap="none" baseline="0">
                <a:solidFill>
                  <a:schemeClr val="tx1"/>
                </a:solidFill>
                <a:effectLst>
                  <a:outerShdw blurRad="50800" dist="50800" dir="2700000" algn="tl" rotWithShape="0">
                    <a:srgbClr val="000000">
                      <a:alpha val="43137"/>
                    </a:srgbClr>
                  </a:outerShdw>
                </a:effectLst>
              </a:defRPr>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lgn="ctr">
              <a:buNone/>
              <a:defRPr sz="2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C70D0AA-A564-40E6-BDF9-FE3371FD07B4}" type="datetimeFigureOut">
              <a:rPr lang="en-US" smtClean="0"/>
              <a:pPr/>
              <a:t>11/2/2016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61D2430-FB11-4C87-BF1D-6F488A17F237}" type="slidenum">
              <a:rPr lang="en-US" smtClean="0"/>
              <a:pPr/>
              <a:t>‹#›</a:t>
            </a:fld>
            <a:endParaRPr lang="en-US" dirty="0"/>
          </a:p>
        </p:txBody>
      </p:sp>
      <p:sp>
        <p:nvSpPr>
          <p:cNvPr id="8" name="Rectang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C70D0AA-A564-40E6-BDF9-FE3371FD07B4}" type="datetimeFigureOut">
              <a:rPr lang="en-US" smtClean="0"/>
              <a:pPr/>
              <a:t>11/2/2016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61D2430-FB11-4C87-BF1D-6F488A17F237}" type="slidenum">
              <a:rPr lang="en-US" smtClean="0"/>
              <a:pPr/>
              <a:t>‹#›</a:t>
            </a:fld>
            <a:endParaRPr lang="en-US" dirty="0"/>
          </a:p>
        </p:txBody>
      </p:sp>
      <p:sp>
        <p:nvSpPr>
          <p:cNvPr id="10" name="Rectang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C70D0AA-A564-40E6-BDF9-FE3371FD07B4}" type="datetimeFigureOut">
              <a:rPr lang="en-US" smtClean="0"/>
              <a:pPr/>
              <a:t>11/2/2016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61D2430-FB11-4C87-BF1D-6F488A17F237}" type="slidenum">
              <a:rPr lang="en-US" smtClean="0"/>
              <a:pPr/>
              <a:t>‹#›</a:t>
            </a:fld>
            <a:endParaRPr lang="en-US" dirty="0"/>
          </a:p>
        </p:txBody>
      </p:sp>
      <p:sp>
        <p:nvSpPr>
          <p:cNvPr id="6" name="Rectang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70D0AA-A564-40E6-BDF9-FE3371FD07B4}" type="datetimeFigureOut">
              <a:rPr lang="en-US" smtClean="0"/>
              <a:pPr/>
              <a:t>11/2/2016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61D2430-FB11-4C87-BF1D-6F488A17F237}"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1"/>
            <a:ext cx="5111750" cy="4525963"/>
          </a:xfrm>
        </p:spPr>
        <p:txBody>
          <a:bodyPr/>
          <a:lstStyle>
            <a:lvl1pPr>
              <a:defRPr sz="3200">
                <a:solidFill>
                  <a:schemeClr val="tx1"/>
                </a:solidFill>
              </a:defRPr>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600201"/>
            <a:ext cx="3008313" cy="45259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70D0AA-A564-40E6-BDF9-FE3371FD07B4}" type="datetimeFigureOut">
              <a:rPr lang="en-US" smtClean="0"/>
              <a:pPr/>
              <a:t>11/2/2016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61D2430-FB11-4C87-BF1D-6F488A17F237}" type="slidenum">
              <a:rPr lang="en-US" smtClean="0"/>
              <a:pPr/>
              <a:t>‹#›</a:t>
            </a:fld>
            <a:endParaRPr lang="en-US" dirty="0"/>
          </a:p>
        </p:txBody>
      </p:sp>
      <p:sp>
        <p:nvSpPr>
          <p:cNvPr id="9" name="Rectangle 8"/>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Shape 1"/>
          <p:cNvSpPr>
            <a:spLocks noGrp="1"/>
          </p:cNvSpPr>
          <p:nvPr>
            <p:ph type="title"/>
          </p:nvPr>
        </p:nvSpPr>
        <p:spPr>
          <a:xfrm>
            <a:off x="1792288" y="4800600"/>
            <a:ext cx="5486400" cy="566738"/>
          </a:xfrm>
          <a:prstGeom prst="rect">
            <a:avLst/>
          </a:prstGeom>
        </p:spPr>
        <p:txBody>
          <a:bodyPr anchor="b"/>
          <a:lstStyle>
            <a:lvl1pPr algn="l">
              <a:defRPr sz="2000" b="0">
                <a:solidFill>
                  <a:schemeClr val="tx1"/>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70D0AA-A564-40E6-BDF9-FE3371FD07B4}" type="datetimeFigureOut">
              <a:rPr lang="en-US" smtClean="0"/>
              <a:pPr/>
              <a:t>11/2/2016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61D2430-FB11-4C87-BF1D-6F488A17F237}"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9144000" cy="1506538"/>
            <a:chOff x="0" y="0"/>
            <a:chExt cx="9144000" cy="1506538"/>
          </a:xfrm>
        </p:grpSpPr>
        <p:pic>
          <p:nvPicPr>
            <p:cNvPr id="7" name="Rectangle 6"/>
            <p:cNvPicPr>
              <a:picLocks noChangeAspect="1"/>
            </p:cNvPicPr>
            <p:nvPr/>
          </p:nvPicPr>
          <p:blipFill>
            <a:blip r:embed="rId11">
              <a:duotone>
                <a:schemeClr val="accent1"/>
                <a:srgbClr val="FFFFFF"/>
              </a:duotone>
            </a:blip>
            <a:srcRect/>
            <a:stretch>
              <a:fillRect/>
            </a:stretch>
          </p:blipFill>
          <p:spPr>
            <a:xfrm>
              <a:off x="0" y="1"/>
              <a:ext cx="9144000" cy="1419224"/>
            </a:xfrm>
            <a:prstGeom prst="rect">
              <a:avLst/>
            </a:prstGeom>
            <a:noFill/>
            <a:ln>
              <a:noFill/>
            </a:ln>
          </p:spPr>
        </p:pic>
        <p:sp>
          <p:nvSpPr>
            <p:cNvPr id="10" name="Rectangle 9"/>
            <p:cNvSpPr/>
            <p:nvPr userDrawn="1"/>
          </p:nvSpPr>
          <p:spPr>
            <a:xfrm>
              <a:off x="0" y="0"/>
              <a:ext cx="9144000" cy="1447800"/>
            </a:xfrm>
            <a:prstGeom prst="rect">
              <a:avLst/>
            </a:prstGeom>
            <a:gradFill flip="none" rotWithShape="1">
              <a:gsLst>
                <a:gs pos="0">
                  <a:schemeClr val="accent1"/>
                </a:gs>
                <a:gs pos="49000">
                  <a:schemeClr val="accent1">
                    <a:tint val="20000"/>
                    <a:alpha val="0"/>
                  </a:schemeClr>
                </a:gs>
              </a:gsLst>
              <a:lin ang="0" scaled="1"/>
              <a:tileRect/>
            </a:gradFill>
            <a:ln w="25400" cap="rnd"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p:cNvCxnSpPr/>
            <p:nvPr/>
          </p:nvCxnSpPr>
          <p:spPr>
            <a:xfrm>
              <a:off x="0" y="1428750"/>
              <a:ext cx="9144000" cy="1588"/>
            </a:xfrm>
            <a:prstGeom prst="line">
              <a:avLst/>
            </a:prstGeom>
            <a:ln w="38100" cap="flat" cmpd="sng" algn="ctr">
              <a:solidFill>
                <a:schemeClr val="accent1">
                  <a:shade val="75000"/>
                </a:schemeClr>
              </a:solidFill>
              <a:prstDash val="solid"/>
              <a:miter lim="800000"/>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0" y="1504950"/>
              <a:ext cx="9144000" cy="1588"/>
            </a:xfrm>
            <a:prstGeom prst="line">
              <a:avLst/>
            </a:prstGeom>
            <a:ln w="15875" cap="flat" cmpd="sng" algn="ctr">
              <a:solidFill>
                <a:schemeClr val="tx1"/>
              </a:solidFill>
              <a:prstDash val="solid"/>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457200" y="1600200"/>
            <a:ext cx="8229600" cy="4525963"/>
          </a:xfrm>
          <a:prstGeom prst="rect">
            <a:avLst/>
          </a:prstGeom>
        </p:spPr>
        <p:txBody>
          <a:bodyPr vert="horz"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rtlCol="0" anchor="ctr"/>
          <a:lstStyle>
            <a:lvl1pPr algn="l">
              <a:defRPr sz="1200">
                <a:solidFill>
                  <a:schemeClr val="tx1">
                    <a:tint val="75000"/>
                  </a:schemeClr>
                </a:solidFill>
              </a:defRPr>
            </a:lvl1pPr>
          </a:lstStyle>
          <a:p>
            <a:fld id="{6C70D0AA-A564-40E6-BDF9-FE3371FD07B4}" type="datetimeFigureOut">
              <a:rPr lang="en-US" smtClean="0"/>
              <a:pPr/>
              <a:t>11/2/2016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rtlCol="0" anchor="ctr"/>
          <a:lstStyle>
            <a:lvl1pPr algn="r">
              <a:defRPr sz="1200">
                <a:solidFill>
                  <a:schemeClr val="tx1">
                    <a:tint val="75000"/>
                  </a:schemeClr>
                </a:solidFill>
              </a:defRPr>
            </a:lvl1pPr>
          </a:lstStyle>
          <a:p>
            <a:fld id="{561D2430-FB11-4C87-BF1D-6F488A17F237}" type="slidenum">
              <a:rPr lang="en-US" smtClean="0"/>
              <a:pPr/>
              <a:t>‹#›</a:t>
            </a:fld>
            <a:endParaRPr lang="en-US" dirty="0"/>
          </a:p>
        </p:txBody>
      </p:sp>
      <p:sp>
        <p:nvSpPr>
          <p:cNvPr id="13" name="Title Placeholder 12"/>
          <p:cNvSpPr>
            <a:spLocks noGrp="1"/>
          </p:cNvSpPr>
          <p:nvPr>
            <p:ph type="title"/>
          </p:nvPr>
        </p:nvSpPr>
        <p:spPr>
          <a:xfrm>
            <a:off x="457200" y="152400"/>
            <a:ext cx="8229600" cy="1265238"/>
          </a:xfrm>
          <a:prstGeom prst="rect">
            <a:avLst/>
          </a:prstGeom>
        </p:spPr>
        <p:txBody>
          <a:bodyPr vert="horz" rtlCol="0" anchor="ctr">
            <a:normAutofit/>
          </a:bodyPr>
          <a:lstStyle/>
          <a:p>
            <a:r>
              <a:rPr lang="en-US" smtClean="0"/>
              <a:t>Click to edit Master title style</a:t>
            </a:r>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rtl="0" eaLnBrk="1" latinLnBrk="0" hangingPunct="1">
        <a:spcBef>
          <a:spcPct val="0"/>
        </a:spcBef>
        <a:buNone/>
        <a:defRPr kumimoji="0" lang="en-US" sz="4000" b="0" i="0" u="none" strike="noStrike" kern="1200" cap="none" spc="0" normalizeH="0" baseline="0" noProof="0" smtClean="0">
          <a:ln>
            <a:noFill/>
          </a:ln>
          <a:solidFill>
            <a:schemeClr val="tx1"/>
          </a:solidFill>
          <a:effectLst>
            <a:outerShdw blurRad="50800" dist="50800" dir="2700000" algn="tl" rotWithShape="0">
              <a:srgbClr val="000000">
                <a:alpha val="43137"/>
              </a:srgbClr>
            </a:outerShdw>
          </a:effectLst>
          <a:uLnTx/>
          <a:uFillTx/>
          <a:latin typeface="+mj-lt"/>
          <a:ea typeface="+mj-ea"/>
          <a:cs typeface="+mj-cs"/>
        </a:defRPr>
      </a:lvl1pPr>
    </p:titleStyle>
    <p:bodyStyle>
      <a:lvl1pPr marL="342900" indent="-342900" algn="l" rtl="0" eaLnBrk="1" latinLnBrk="0" hangingPunct="1">
        <a:spcBef>
          <a:spcPct val="20000"/>
        </a:spcBef>
        <a:spcAft>
          <a:spcPts val="400"/>
        </a:spcAft>
        <a:buFont typeface="Arial"/>
        <a:buChar char="•"/>
        <a:defRPr sz="2800" kern="1200">
          <a:solidFill>
            <a:schemeClr val="tx1"/>
          </a:solidFill>
          <a:effectLst>
            <a:outerShdw blurRad="50800" dist="50800" dir="2700000" algn="tl" rotWithShape="0">
              <a:srgbClr val="000000">
                <a:alpha val="43137"/>
              </a:srgbClr>
            </a:outerShdw>
          </a:effectLst>
          <a:latin typeface="+mn-lt"/>
          <a:ea typeface="+mn-ea"/>
          <a:cs typeface="+mn-cs"/>
        </a:defRPr>
      </a:lvl1pPr>
      <a:lvl2pPr marL="742950" indent="-285750" algn="l" rtl="0" eaLnBrk="1" latinLnBrk="0" hangingPunct="1">
        <a:spcBef>
          <a:spcPct val="20000"/>
        </a:spcBef>
        <a:buFont typeface="Arial"/>
        <a:buChar char="–"/>
        <a:defRPr sz="2400" kern="1200">
          <a:solidFill>
            <a:schemeClr val="tx1"/>
          </a:solidFill>
          <a:effectLst>
            <a:outerShdw blurRad="50800" dist="50800" dir="2700000" algn="tl" rotWithShape="0">
              <a:srgbClr val="000000">
                <a:alpha val="43137"/>
              </a:srgbClr>
            </a:outerShdw>
          </a:effectLst>
          <a:latin typeface="+mn-lt"/>
          <a:ea typeface="+mn-ea"/>
          <a:cs typeface="+mn-cs"/>
        </a:defRPr>
      </a:lvl2pPr>
      <a:lvl3pPr marL="1143000" indent="-228600" algn="l" rtl="0" eaLnBrk="1" latinLnBrk="0" hangingPunct="1">
        <a:spcBef>
          <a:spcPct val="20000"/>
        </a:spcBef>
        <a:buFont typeface="Arial"/>
        <a:buChar char="•"/>
        <a:defRPr sz="2000" kern="1200">
          <a:solidFill>
            <a:schemeClr val="tx1"/>
          </a:solidFill>
          <a:effectLst>
            <a:outerShdw blurRad="50800" dist="50800" dir="2700000" algn="tl" rotWithShape="0">
              <a:srgbClr val="000000">
                <a:alpha val="43137"/>
              </a:srgbClr>
            </a:outerShdw>
          </a:effectLst>
          <a:latin typeface="+mn-lt"/>
          <a:ea typeface="+mn-ea"/>
          <a:cs typeface="+mn-cs"/>
        </a:defRPr>
      </a:lvl3pPr>
      <a:lvl4pPr marL="1600200" indent="-228600" algn="l" rtl="0" eaLnBrk="1" latinLnBrk="0" hangingPunct="1">
        <a:spcBef>
          <a:spcPct val="20000"/>
        </a:spcBef>
        <a:buFont typeface="Arial"/>
        <a:buChar char="–"/>
        <a:defRPr sz="1800" kern="1200">
          <a:solidFill>
            <a:schemeClr val="tx1"/>
          </a:solidFill>
          <a:effectLst>
            <a:outerShdw blurRad="50800" dist="50800" dir="2700000" algn="tl" rotWithShape="0">
              <a:srgbClr val="000000">
                <a:alpha val="43137"/>
              </a:srgbClr>
            </a:outerShdw>
          </a:effectLst>
          <a:latin typeface="+mn-lt"/>
          <a:ea typeface="+mn-ea"/>
          <a:cs typeface="+mn-cs"/>
        </a:defRPr>
      </a:lvl4pPr>
      <a:lvl5pPr marL="2057400" indent="-228600" algn="l" rtl="0" eaLnBrk="1" latinLnBrk="0" hangingPunct="1">
        <a:spcBef>
          <a:spcPct val="20000"/>
        </a:spcBef>
        <a:buFont typeface="Arial"/>
        <a:buChar char="»"/>
        <a:defRPr sz="1800" kern="1200">
          <a:solidFill>
            <a:schemeClr val="tx1"/>
          </a:solidFill>
          <a:effectLst>
            <a:outerShdw blurRad="50800" dist="50800" dir="2700000" algn="tl" rotWithShape="0">
              <a:srgbClr val="000000">
                <a:alpha val="43137"/>
              </a:srgbClr>
            </a:outerShdw>
          </a:effectLst>
          <a:latin typeface="+mn-lt"/>
          <a:ea typeface="+mn-ea"/>
          <a:cs typeface="+mn-cs"/>
        </a:defRPr>
      </a:lvl5pPr>
      <a:lvl6pPr marL="2514600" indent="-228600" algn="l"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rtl="0" eaLnBrk="1" latinLnBrk="0" hangingPunct="1">
        <a:spcBef>
          <a:spcPct val="20000"/>
        </a:spcBef>
        <a:buFont typeface="Arial"/>
        <a:buChar char="•"/>
        <a:defRPr sz="2000" kern="120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p:cNvSpPr>
          <p:nvPr>
            <p:ph type="subTitle" idx="1"/>
          </p:nvPr>
        </p:nvSpPr>
        <p:spPr>
          <a:xfrm>
            <a:off x="1371600" y="2133600"/>
            <a:ext cx="6400800" cy="1828800"/>
          </a:xfrm>
        </p:spPr>
        <p:txBody>
          <a:bodyPr>
            <a:normAutofit/>
          </a:bodyPr>
          <a:lstStyle/>
          <a:p>
            <a:r>
              <a:rPr lang="en-US" sz="4800" dirty="0" smtClean="0"/>
              <a:t>SERVICE-LEARNING AT LSU</a:t>
            </a:r>
            <a:endParaRPr lang="en-US" sz="4800" dirty="0"/>
          </a:p>
        </p:txBody>
      </p:sp>
      <p:sp>
        <p:nvSpPr>
          <p:cNvPr id="10" name="Rectangle 9"/>
          <p:cNvSpPr>
            <a:spLocks noGrp="1"/>
          </p:cNvSpPr>
          <p:nvPr>
            <p:ph type="title"/>
          </p:nvPr>
        </p:nvSpPr>
        <p:spPr>
          <a:xfrm>
            <a:off x="704850" y="5181600"/>
            <a:ext cx="7772400" cy="990600"/>
          </a:xfrm>
        </p:spPr>
        <p:txBody>
          <a:bodyPr>
            <a:normAutofit/>
          </a:bodyPr>
          <a:lstStyle/>
          <a:p>
            <a:r>
              <a:rPr lang="en-US" sz="2800" dirty="0" smtClean="0"/>
              <a:t>Center for Community Engagement, Learning, and Leadership</a:t>
            </a:r>
            <a:endParaRPr lang="en-US" sz="2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dirty="0" smtClean="0"/>
              <a:t>Next Steps</a:t>
            </a:r>
            <a:endParaRPr lang="en-US" dirty="0"/>
          </a:p>
        </p:txBody>
      </p:sp>
      <p:sp>
        <p:nvSpPr>
          <p:cNvPr id="3" name="Rectangle 2"/>
          <p:cNvSpPr>
            <a:spLocks noGrp="1"/>
          </p:cNvSpPr>
          <p:nvPr>
            <p:ph idx="1"/>
          </p:nvPr>
        </p:nvSpPr>
        <p:spPr/>
        <p:txBody>
          <a:bodyPr/>
          <a:lstStyle/>
          <a:p>
            <a:r>
              <a:rPr lang="en-US" dirty="0" smtClean="0"/>
              <a:t>Meet individually to discuss your idea.</a:t>
            </a:r>
            <a:endParaRPr lang="en-US" dirty="0"/>
          </a:p>
          <a:p>
            <a:r>
              <a:rPr lang="en-US" dirty="0" smtClean="0"/>
              <a:t>Develop or solidify your partnership.</a:t>
            </a:r>
          </a:p>
          <a:p>
            <a:r>
              <a:rPr lang="en-US" dirty="0" smtClean="0"/>
              <a:t>Create your service-learning syllabus.</a:t>
            </a:r>
          </a:p>
          <a:p>
            <a:r>
              <a:rPr lang="en-US" dirty="0" smtClean="0"/>
              <a:t>Submit for </a:t>
            </a:r>
            <a:r>
              <a:rPr lang="en-US" smtClean="0"/>
              <a:t>the designation.</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dirty="0" smtClean="0"/>
              <a:t>Welcome!</a:t>
            </a:r>
            <a:endParaRPr lang="en-US" dirty="0"/>
          </a:p>
        </p:txBody>
      </p:sp>
      <p:sp>
        <p:nvSpPr>
          <p:cNvPr id="3" name="Rectangle 2"/>
          <p:cNvSpPr>
            <a:spLocks noGrp="1"/>
          </p:cNvSpPr>
          <p:nvPr>
            <p:ph idx="1"/>
          </p:nvPr>
        </p:nvSpPr>
        <p:spPr/>
        <p:txBody>
          <a:bodyPr>
            <a:normAutofit/>
          </a:bodyPr>
          <a:lstStyle/>
          <a:p>
            <a:r>
              <a:rPr lang="en-US" sz="4000" dirty="0" smtClean="0"/>
              <a:t>Please share who you are and why you are interested in service-learning.</a:t>
            </a:r>
            <a:endParaRPr lang="en-US" sz="4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dirty="0" smtClean="0"/>
              <a:t>Definition of Service-Learning</a:t>
            </a:r>
            <a:endParaRPr lang="en-US" dirty="0"/>
          </a:p>
        </p:txBody>
      </p:sp>
      <p:sp>
        <p:nvSpPr>
          <p:cNvPr id="3" name="Rectangle 2"/>
          <p:cNvSpPr>
            <a:spLocks noGrp="1"/>
          </p:cNvSpPr>
          <p:nvPr>
            <p:ph idx="1"/>
          </p:nvPr>
        </p:nvSpPr>
        <p:spPr/>
        <p:txBody>
          <a:bodyPr>
            <a:normAutofit lnSpcReduction="10000"/>
          </a:bodyPr>
          <a:lstStyle/>
          <a:p>
            <a:r>
              <a:rPr lang="en-US" dirty="0">
                <a:effectLst/>
              </a:rPr>
              <a:t>Service-learning is a credit-bearing, educational experience in which </a:t>
            </a:r>
            <a:r>
              <a:rPr lang="en-US" dirty="0" smtClean="0">
                <a:effectLst/>
              </a:rPr>
              <a:t>students </a:t>
            </a:r>
            <a:r>
              <a:rPr lang="en-US" dirty="0">
                <a:effectLst/>
              </a:rPr>
              <a:t>participate in an organized service activity that meets </a:t>
            </a:r>
            <a:r>
              <a:rPr lang="en-US" dirty="0" smtClean="0">
                <a:effectLst/>
              </a:rPr>
              <a:t>identified </a:t>
            </a:r>
            <a:r>
              <a:rPr lang="en-US" dirty="0">
                <a:effectLst/>
              </a:rPr>
              <a:t>community needs and reflect on the service activity in such a way </a:t>
            </a:r>
            <a:r>
              <a:rPr lang="en-US" dirty="0" smtClean="0">
                <a:effectLst/>
              </a:rPr>
              <a:t>as </a:t>
            </a:r>
            <a:r>
              <a:rPr lang="en-US" dirty="0">
                <a:effectLst/>
              </a:rPr>
              <a:t>to gain further understanding of course content, a broader appreciation </a:t>
            </a:r>
            <a:r>
              <a:rPr lang="en-US" dirty="0" smtClean="0">
                <a:effectLst/>
              </a:rPr>
              <a:t>of </a:t>
            </a:r>
            <a:r>
              <a:rPr lang="en-US" dirty="0">
                <a:effectLst/>
              </a:rPr>
              <a:t>the discipline, and an enhanced sense of civic responsibility. </a:t>
            </a:r>
            <a:r>
              <a:rPr lang="en-US" dirty="0" smtClean="0">
                <a:effectLst/>
              </a:rPr>
              <a:t>(</a:t>
            </a:r>
            <a:r>
              <a:rPr lang="en-US" dirty="0">
                <a:effectLst/>
              </a:rPr>
              <a:t>Adapted from Robert </a:t>
            </a:r>
            <a:r>
              <a:rPr lang="en-US" dirty="0" err="1">
                <a:effectLst/>
              </a:rPr>
              <a:t>Bringle</a:t>
            </a:r>
            <a:r>
              <a:rPr lang="en-US" dirty="0">
                <a:effectLst/>
              </a:rPr>
              <a:t> and Julie Hatcher (1996). </a:t>
            </a:r>
            <a:r>
              <a:rPr lang="en-US" dirty="0" smtClean="0">
                <a:effectLst/>
              </a:rPr>
              <a:t>“</a:t>
            </a:r>
            <a:r>
              <a:rPr lang="en-US" dirty="0">
                <a:effectLst/>
              </a:rPr>
              <a:t>Implementing Service-Learning in Higher Education,” </a:t>
            </a:r>
            <a:r>
              <a:rPr lang="en-US" i="1" dirty="0">
                <a:effectLst/>
              </a:rPr>
              <a:t>Journal of Higher Education</a:t>
            </a:r>
            <a:r>
              <a:rPr lang="en-US" dirty="0">
                <a:effectLst/>
              </a:rPr>
              <a:t>, 67:2)</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dirty="0" smtClean="0"/>
              <a:t>Definition of Service-Learning</a:t>
            </a:r>
            <a:endParaRPr lang="en-US" dirty="0"/>
          </a:p>
        </p:txBody>
      </p:sp>
      <p:sp>
        <p:nvSpPr>
          <p:cNvPr id="3" name="Rectangle 2"/>
          <p:cNvSpPr>
            <a:spLocks noGrp="1"/>
          </p:cNvSpPr>
          <p:nvPr>
            <p:ph idx="1"/>
          </p:nvPr>
        </p:nvSpPr>
        <p:spPr>
          <a:xfrm>
            <a:off x="457200" y="1600200"/>
            <a:ext cx="8229600" cy="5181600"/>
          </a:xfrm>
        </p:spPr>
        <p:txBody>
          <a:bodyPr>
            <a:normAutofit fontScale="77500" lnSpcReduction="20000"/>
          </a:bodyPr>
          <a:lstStyle/>
          <a:p>
            <a:pPr marL="0" indent="0">
              <a:buNone/>
            </a:pPr>
            <a:r>
              <a:rPr lang="en-US" dirty="0" smtClean="0">
                <a:effectLst/>
              </a:rPr>
              <a:t>To </a:t>
            </a:r>
            <a:r>
              <a:rPr lang="en-US" dirty="0">
                <a:effectLst/>
              </a:rPr>
              <a:t>qualify as a service-learning class, a course should include these components:</a:t>
            </a:r>
          </a:p>
          <a:p>
            <a:r>
              <a:rPr lang="en-US" dirty="0">
                <a:effectLst/>
              </a:rPr>
              <a:t>addresses an identified community (campus, local, regional, global) need</a:t>
            </a:r>
          </a:p>
          <a:p>
            <a:r>
              <a:rPr lang="en-US" dirty="0">
                <a:effectLst/>
              </a:rPr>
              <a:t>service-learning supports the attainment of one or more course objectives</a:t>
            </a:r>
          </a:p>
          <a:p>
            <a:r>
              <a:rPr lang="en-US" dirty="0">
                <a:effectLst/>
              </a:rPr>
              <a:t>demonstrates a clear connection between the service activity and the course content</a:t>
            </a:r>
          </a:p>
          <a:p>
            <a:r>
              <a:rPr lang="en-US" dirty="0">
                <a:effectLst/>
              </a:rPr>
              <a:t>involves reciprocity between course and community that has the potential to result in students' increased civic awareness and engagement</a:t>
            </a:r>
          </a:p>
          <a:p>
            <a:r>
              <a:rPr lang="en-US" dirty="0">
                <a:effectLst/>
              </a:rPr>
              <a:t>involves structured student reflection on the service experience and its relation to course goals</a:t>
            </a:r>
          </a:p>
          <a:p>
            <a:r>
              <a:rPr lang="en-US" dirty="0">
                <a:effectLst/>
              </a:rPr>
              <a:t>involves collaboration with an appropriate community partner</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dirty="0" smtClean="0"/>
              <a:t>Service-Learning Models</a:t>
            </a:r>
            <a:endParaRPr lang="en-US" dirty="0"/>
          </a:p>
        </p:txBody>
      </p:sp>
      <p:sp>
        <p:nvSpPr>
          <p:cNvPr id="3" name="Rectangle 2"/>
          <p:cNvSpPr>
            <a:spLocks noGrp="1"/>
          </p:cNvSpPr>
          <p:nvPr>
            <p:ph idx="1"/>
          </p:nvPr>
        </p:nvSpPr>
        <p:spPr/>
        <p:txBody>
          <a:bodyPr>
            <a:normAutofit fontScale="70000" lnSpcReduction="20000"/>
          </a:bodyPr>
          <a:lstStyle/>
          <a:p>
            <a:r>
              <a:rPr lang="en-US" b="1" dirty="0">
                <a:effectLst/>
              </a:rPr>
              <a:t>Placements – </a:t>
            </a:r>
            <a:r>
              <a:rPr lang="en-US" dirty="0">
                <a:effectLst/>
              </a:rPr>
              <a:t>In this type of service, students are assigned to a community partner and make on-going and regular visits to the service site to perform the service.</a:t>
            </a:r>
            <a:r>
              <a:rPr lang="en-US" b="1" dirty="0">
                <a:effectLst/>
              </a:rPr>
              <a:t> </a:t>
            </a:r>
            <a:r>
              <a:rPr lang="en-US" dirty="0" smtClean="0">
                <a:effectLst/>
              </a:rPr>
              <a:t>Through </a:t>
            </a:r>
            <a:r>
              <a:rPr lang="en-US" dirty="0">
                <a:effectLst/>
              </a:rPr>
              <a:t>this long-term engagement, students are able to establish relationships with the clients of the agency and more fully understand the agency’s mission</a:t>
            </a:r>
            <a:r>
              <a:rPr lang="en-US" dirty="0" smtClean="0">
                <a:effectLst/>
              </a:rPr>
              <a:t>. </a:t>
            </a:r>
            <a:endParaRPr lang="en-US" dirty="0">
              <a:effectLst/>
            </a:endParaRPr>
          </a:p>
          <a:p>
            <a:r>
              <a:rPr lang="en-US" b="1" dirty="0">
                <a:effectLst/>
              </a:rPr>
              <a:t>Projects</a:t>
            </a:r>
            <a:r>
              <a:rPr lang="en-US" dirty="0">
                <a:effectLst/>
              </a:rPr>
              <a:t> – In this type of service, students, usually working together as a class or in groups, produce a “deliverable,” such as a product or project, which is presented to the community partner. Some visits to the agency site may be necessary to prepare the project. These visits are an integral part of the service-learning. Even if site visits are not required, it is important for students to learn as much about the mission of the agency or group and the challenges faced by the population served. </a:t>
            </a:r>
            <a:endParaRPr lang="en-US" dirty="0" smtClean="0">
              <a:effectLst/>
            </a:endParaRPr>
          </a:p>
          <a:p>
            <a:r>
              <a:rPr lang="en-US" b="1" dirty="0" smtClean="0">
                <a:effectLst/>
              </a:rPr>
              <a:t>Combination </a:t>
            </a:r>
            <a:r>
              <a:rPr lang="en-US" b="1" dirty="0">
                <a:effectLst/>
              </a:rPr>
              <a:t>Placement &amp; Project</a:t>
            </a:r>
            <a:r>
              <a:rPr lang="en-US" dirty="0">
                <a:effectLst/>
              </a:rPr>
              <a:t> – In some cases, service-learning work can combine the regular visits of a placement and the “deliverable” of a project</a:t>
            </a:r>
            <a:r>
              <a:rPr lang="en-US" dirty="0" smtClean="0">
                <a:effectLst/>
              </a:rPr>
              <a:t>.</a:t>
            </a:r>
            <a:endParaRPr lang="en-US" dirty="0">
              <a:effectLs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dirty="0" smtClean="0"/>
              <a:t>Examples of Service-Learning</a:t>
            </a:r>
            <a:endParaRPr lang="en-US" dirty="0"/>
          </a:p>
        </p:txBody>
      </p:sp>
      <p:sp>
        <p:nvSpPr>
          <p:cNvPr id="3" name="Rectangle 2"/>
          <p:cNvSpPr>
            <a:spLocks noGrp="1"/>
          </p:cNvSpPr>
          <p:nvPr>
            <p:ph idx="1"/>
          </p:nvPr>
        </p:nvSpPr>
        <p:spPr/>
        <p:txBody>
          <a:bodyPr>
            <a:noAutofit/>
          </a:bodyPr>
          <a:lstStyle/>
          <a:p>
            <a:pPr lvl="0"/>
            <a:r>
              <a:rPr lang="en-US" sz="1600" dirty="0">
                <a:effectLst/>
              </a:rPr>
              <a:t>Horticulture and Women &amp; Gender Studies students plan, promote, install, and maintain school and community gardens. </a:t>
            </a:r>
          </a:p>
          <a:p>
            <a:pPr lvl="0"/>
            <a:r>
              <a:rPr lang="en-US" sz="1600" dirty="0">
                <a:effectLst/>
              </a:rPr>
              <a:t>Through </a:t>
            </a:r>
            <a:r>
              <a:rPr lang="en-US" sz="1600" dirty="0" err="1">
                <a:effectLst/>
              </a:rPr>
              <a:t>ScienceDemo</a:t>
            </a:r>
            <a:r>
              <a:rPr lang="en-US" sz="1600" dirty="0">
                <a:effectLst/>
              </a:rPr>
              <a:t>, the nation’s largest service-learning science outreach program, students introduce the wonders of science in K-12 classrooms. </a:t>
            </a:r>
          </a:p>
          <a:p>
            <a:pPr lvl="0"/>
            <a:r>
              <a:rPr lang="en-US" sz="1600" dirty="0">
                <a:effectLst/>
              </a:rPr>
              <a:t>Public relations students develop and implement awareness campaigns for non-profits. </a:t>
            </a:r>
            <a:endParaRPr lang="en-US" sz="1600" dirty="0" smtClean="0">
              <a:effectLst/>
            </a:endParaRPr>
          </a:p>
          <a:p>
            <a:pPr lvl="0"/>
            <a:r>
              <a:rPr lang="en-US" sz="1600" dirty="0" smtClean="0">
                <a:effectLst/>
              </a:rPr>
              <a:t>Students in many disciplines serve </a:t>
            </a:r>
            <a:r>
              <a:rPr lang="en-US" sz="1600" dirty="0">
                <a:effectLst/>
              </a:rPr>
              <a:t>as tutors and mentors in public schools and community-based after-school care programs. </a:t>
            </a:r>
          </a:p>
          <a:p>
            <a:pPr lvl="0"/>
            <a:r>
              <a:rPr lang="en-US" sz="1600" dirty="0" smtClean="0">
                <a:effectLst/>
              </a:rPr>
              <a:t>Architectural </a:t>
            </a:r>
            <a:r>
              <a:rPr lang="en-US" sz="1600" dirty="0">
                <a:effectLst/>
              </a:rPr>
              <a:t>design students carry out feasibility studies, applied research, architectural design and rebuilding efforts to under-resourced individuals and community organizations. </a:t>
            </a:r>
          </a:p>
          <a:p>
            <a:pPr lvl="0"/>
            <a:r>
              <a:rPr lang="en-US" sz="1600" dirty="0">
                <a:effectLst/>
              </a:rPr>
              <a:t>Composition students prepare successful grant proposals and newsletters for local non-profits. </a:t>
            </a:r>
          </a:p>
          <a:p>
            <a:pPr lvl="0"/>
            <a:r>
              <a:rPr lang="en-US" sz="1600" dirty="0">
                <a:effectLst/>
              </a:rPr>
              <a:t>Kinesiology students plan and implement recreational programs for children with and without disabilities, and lead seniors in fun exercises to promote active lifestyles</a:t>
            </a:r>
            <a:r>
              <a:rPr lang="en-US" sz="1600" dirty="0" smtClean="0">
                <a:effectLst/>
              </a:rPr>
              <a:t>.</a:t>
            </a:r>
            <a:endParaRPr lang="en-US" sz="1600" dirty="0">
              <a:effectLs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dirty="0" smtClean="0"/>
              <a:t>Why Service-Learning?</a:t>
            </a:r>
            <a:endParaRPr lang="en-US" dirty="0"/>
          </a:p>
        </p:txBody>
      </p:sp>
      <p:sp>
        <p:nvSpPr>
          <p:cNvPr id="3" name="Rectangle 2"/>
          <p:cNvSpPr>
            <a:spLocks noGrp="1"/>
          </p:cNvSpPr>
          <p:nvPr>
            <p:ph idx="1"/>
          </p:nvPr>
        </p:nvSpPr>
        <p:spPr/>
        <p:txBody>
          <a:bodyPr>
            <a:noAutofit/>
          </a:bodyPr>
          <a:lstStyle/>
          <a:p>
            <a:pPr marL="0" indent="0">
              <a:buNone/>
            </a:pPr>
            <a:r>
              <a:rPr lang="en-US" sz="1600" dirty="0" smtClean="0">
                <a:effectLst/>
              </a:rPr>
              <a:t>Research </a:t>
            </a:r>
            <a:r>
              <a:rPr lang="en-US" sz="1600" dirty="0">
                <a:effectLst/>
              </a:rPr>
              <a:t>indicates that service-learning has a positive impact on academic learning. Service-learning students report: </a:t>
            </a:r>
          </a:p>
          <a:p>
            <a:pPr lvl="0"/>
            <a:r>
              <a:rPr lang="en-US" sz="1600" dirty="0">
                <a:effectLst/>
              </a:rPr>
              <a:t>Deeper understanding of course material</a:t>
            </a:r>
          </a:p>
          <a:p>
            <a:pPr lvl="0"/>
            <a:r>
              <a:rPr lang="en-US" sz="1600" dirty="0">
                <a:effectLst/>
              </a:rPr>
              <a:t>Improved ability to apply material that they learn in class to real problems</a:t>
            </a:r>
          </a:p>
          <a:p>
            <a:pPr lvl="0"/>
            <a:r>
              <a:rPr lang="en-US" sz="1600" dirty="0">
                <a:effectLst/>
              </a:rPr>
              <a:t>Increased motivation </a:t>
            </a:r>
          </a:p>
          <a:p>
            <a:pPr lvl="0"/>
            <a:r>
              <a:rPr lang="en-US" sz="1600" dirty="0">
                <a:effectLst/>
              </a:rPr>
              <a:t>Increased connection to the college experience and stronger ties to students and faculty</a:t>
            </a:r>
          </a:p>
          <a:p>
            <a:pPr lvl="0"/>
            <a:r>
              <a:rPr lang="en-US" sz="1600" dirty="0">
                <a:effectLst/>
              </a:rPr>
              <a:t>Increased connection to the community</a:t>
            </a:r>
          </a:p>
          <a:p>
            <a:pPr lvl="0"/>
            <a:r>
              <a:rPr lang="en-US" sz="1600" dirty="0">
                <a:effectLst/>
              </a:rPr>
              <a:t>Improved leadership skills</a:t>
            </a:r>
          </a:p>
          <a:p>
            <a:pPr lvl="0"/>
            <a:r>
              <a:rPr lang="en-US" sz="1600" dirty="0">
                <a:effectLst/>
              </a:rPr>
              <a:t>Reduction in negative stereotypes and an increase in tolerance for diversity</a:t>
            </a:r>
          </a:p>
          <a:p>
            <a:pPr lvl="0"/>
            <a:r>
              <a:rPr lang="en-US" sz="1600" dirty="0">
                <a:effectLst/>
              </a:rPr>
              <a:t>Deeper understanding of the complexity of social issues</a:t>
            </a:r>
          </a:p>
          <a:p>
            <a:pPr lvl="0"/>
            <a:r>
              <a:rPr lang="en-US" sz="1600" dirty="0">
                <a:effectLst/>
              </a:rPr>
              <a:t>Greater self-knowledge </a:t>
            </a:r>
          </a:p>
          <a:p>
            <a:pPr marL="0" indent="0">
              <a:buNone/>
            </a:pPr>
            <a:endParaRPr lang="en-US" sz="1600" dirty="0">
              <a:effectLst/>
            </a:endParaRPr>
          </a:p>
          <a:p>
            <a:pPr marL="0" indent="0">
              <a:buNone/>
            </a:pPr>
            <a:r>
              <a:rPr lang="en-US" sz="1600" i="1" dirty="0">
                <a:effectLst/>
              </a:rPr>
              <a:t>Adapted from </a:t>
            </a:r>
            <a:r>
              <a:rPr lang="en-US" sz="1600" dirty="0" err="1">
                <a:effectLst/>
              </a:rPr>
              <a:t>Eyler</a:t>
            </a:r>
            <a:r>
              <a:rPr lang="en-US" sz="1600" dirty="0">
                <a:effectLst/>
              </a:rPr>
              <a:t>, J. &amp; Giles, D.E. (1999).</a:t>
            </a:r>
            <a:r>
              <a:rPr lang="en-US" sz="1600" i="1" dirty="0">
                <a:effectLst/>
              </a:rPr>
              <a:t> Where’s the Learning in Service-Learning? </a:t>
            </a:r>
            <a:r>
              <a:rPr lang="en-US" sz="1600" dirty="0">
                <a:effectLst/>
              </a:rPr>
              <a:t>San Francisco: </a:t>
            </a:r>
            <a:r>
              <a:rPr lang="en-US" sz="1600" dirty="0" err="1">
                <a:effectLst/>
              </a:rPr>
              <a:t>Jossey</a:t>
            </a:r>
            <a:r>
              <a:rPr lang="en-US" sz="1600" dirty="0">
                <a:effectLst/>
              </a:rPr>
              <a:t>-Bass.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dirty="0" smtClean="0"/>
              <a:t>Process for Designations</a:t>
            </a:r>
            <a:endParaRPr lang="en-US" dirty="0"/>
          </a:p>
        </p:txBody>
      </p:sp>
      <p:sp>
        <p:nvSpPr>
          <p:cNvPr id="3" name="Rectangle 2"/>
          <p:cNvSpPr>
            <a:spLocks noGrp="1"/>
          </p:cNvSpPr>
          <p:nvPr>
            <p:ph idx="1"/>
          </p:nvPr>
        </p:nvSpPr>
        <p:spPr>
          <a:xfrm>
            <a:off x="457200" y="1676400"/>
            <a:ext cx="8229600" cy="4525963"/>
          </a:xfrm>
        </p:spPr>
        <p:txBody>
          <a:bodyPr>
            <a:normAutofit fontScale="55000" lnSpcReduction="20000"/>
          </a:bodyPr>
          <a:lstStyle/>
          <a:p>
            <a:r>
              <a:rPr lang="en-US" dirty="0">
                <a:effectLst/>
              </a:rPr>
              <a:t>Approval for S-L designation will generally be granted for a specific faculty member’s course section unless a college/department/school states that ALL sections of the course will include S-L activities. </a:t>
            </a:r>
            <a:endParaRPr lang="en-US" dirty="0" smtClean="0">
              <a:effectLst/>
            </a:endParaRPr>
          </a:p>
          <a:p>
            <a:r>
              <a:rPr lang="en-US" dirty="0" smtClean="0">
                <a:effectLst/>
              </a:rPr>
              <a:t>Classes </a:t>
            </a:r>
            <a:r>
              <a:rPr lang="en-US" dirty="0">
                <a:effectLst/>
              </a:rPr>
              <a:t>will need to be re-certified every five years.  </a:t>
            </a:r>
          </a:p>
          <a:p>
            <a:r>
              <a:rPr lang="en-US" dirty="0" smtClean="0">
                <a:effectLst/>
              </a:rPr>
              <a:t>To </a:t>
            </a:r>
            <a:r>
              <a:rPr lang="en-US" dirty="0">
                <a:effectLst/>
              </a:rPr>
              <a:t>apply for your course to be designated as a S-L course, you must submit the following to the CCELL office via the link below.</a:t>
            </a:r>
          </a:p>
          <a:p>
            <a:pPr marL="457200" lvl="1" indent="0">
              <a:buNone/>
            </a:pPr>
            <a:r>
              <a:rPr lang="en-US" dirty="0">
                <a:effectLst/>
              </a:rPr>
              <a:t>1. Completed Service-Learning Designation Application form </a:t>
            </a:r>
          </a:p>
          <a:p>
            <a:pPr marL="457200" lvl="1" indent="0">
              <a:buNone/>
            </a:pPr>
            <a:r>
              <a:rPr lang="en-US" dirty="0">
                <a:effectLst/>
              </a:rPr>
              <a:t>2. Course syllabus containing the following:</a:t>
            </a:r>
          </a:p>
          <a:p>
            <a:pPr lvl="2"/>
            <a:r>
              <a:rPr lang="en-US" dirty="0">
                <a:effectLst/>
              </a:rPr>
              <a:t>Statement clearly identifying the class as service-learning. Provide link to www.lsu.edu/ccell for more info. </a:t>
            </a:r>
          </a:p>
          <a:p>
            <a:pPr lvl="2"/>
            <a:r>
              <a:rPr lang="en-US" dirty="0">
                <a:effectLst/>
              </a:rPr>
              <a:t>Explanation of the types of S-L experiences used to meet course objectives</a:t>
            </a:r>
          </a:p>
          <a:p>
            <a:pPr lvl="2"/>
            <a:r>
              <a:rPr lang="en-US" dirty="0">
                <a:effectLst/>
              </a:rPr>
              <a:t>How students will make contact with the community partners and estimated number of hours that students will serve in the community</a:t>
            </a:r>
          </a:p>
          <a:p>
            <a:pPr lvl="2"/>
            <a:r>
              <a:rPr lang="en-US" dirty="0">
                <a:effectLst/>
              </a:rPr>
              <a:t>Description of the reflection component used to connect the service experience and course goals</a:t>
            </a:r>
          </a:p>
          <a:p>
            <a:pPr lvl="2"/>
            <a:r>
              <a:rPr lang="en-US" dirty="0">
                <a:effectLst/>
              </a:rPr>
              <a:t>Explanation of or link to </a:t>
            </a:r>
            <a:r>
              <a:rPr lang="en-US" b="1" dirty="0">
                <a:effectLst/>
              </a:rPr>
              <a:t>LSU student trip insurance </a:t>
            </a:r>
            <a:r>
              <a:rPr lang="en-US" b="1" dirty="0" smtClean="0">
                <a:effectLst/>
              </a:rPr>
              <a:t>policy</a:t>
            </a:r>
            <a:endParaRPr lang="en-US" dirty="0" smtClean="0">
              <a:effectLst/>
            </a:endParaRPr>
          </a:p>
          <a:p>
            <a:pPr marL="0" indent="0">
              <a:buNone/>
            </a:pPr>
            <a:endParaRPr lang="en-US" dirty="0" smtClean="0">
              <a:effectLst/>
            </a:endParaRPr>
          </a:p>
          <a:p>
            <a:r>
              <a:rPr lang="en-US" dirty="0" smtClean="0">
                <a:effectLst/>
              </a:rPr>
              <a:t>There is a very helpful</a:t>
            </a:r>
            <a:r>
              <a:rPr lang="en-US" dirty="0">
                <a:effectLst/>
              </a:rPr>
              <a:t> </a:t>
            </a:r>
            <a:r>
              <a:rPr lang="en-US" b="1" dirty="0">
                <a:effectLst/>
              </a:rPr>
              <a:t>Application Checklist</a:t>
            </a:r>
            <a:r>
              <a:rPr lang="en-US" dirty="0">
                <a:effectLst/>
              </a:rPr>
              <a:t> </a:t>
            </a:r>
            <a:r>
              <a:rPr lang="en-US" dirty="0" smtClean="0">
                <a:effectLst/>
              </a:rPr>
              <a:t>on our website to </a:t>
            </a:r>
            <a:r>
              <a:rPr lang="en-US" dirty="0">
                <a:effectLst/>
              </a:rPr>
              <a:t>prepare for the </a:t>
            </a:r>
            <a:r>
              <a:rPr lang="en-US" dirty="0" smtClean="0">
                <a:effectLst/>
              </a:rPr>
              <a:t>application.</a:t>
            </a:r>
          </a:p>
          <a:p>
            <a:r>
              <a:rPr lang="en-US" dirty="0" smtClean="0">
                <a:effectLst/>
              </a:rPr>
              <a:t>There </a:t>
            </a:r>
            <a:r>
              <a:rPr lang="en-US" dirty="0">
                <a:effectLst/>
              </a:rPr>
              <a:t>is a possibility that you may be asked to make corrections before the designation is granted. </a:t>
            </a:r>
          </a:p>
          <a:p>
            <a:r>
              <a:rPr lang="en-US" dirty="0" smtClean="0">
                <a:effectLst/>
              </a:rPr>
              <a:t>Once </a:t>
            </a:r>
            <a:r>
              <a:rPr lang="en-US" dirty="0">
                <a:effectLst/>
              </a:rPr>
              <a:t>the form is submitted, a copy of your application will be forwarded automatically to your department chair for approval.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p:cNvSpPr>
          <p:nvPr>
            <p:ph type="body" idx="1"/>
          </p:nvPr>
        </p:nvSpPr>
        <p:spPr>
          <a:xfrm>
            <a:off x="609600" y="2362200"/>
            <a:ext cx="7772400" cy="1500187"/>
          </a:xfrm>
        </p:spPr>
        <p:txBody>
          <a:bodyPr>
            <a:noAutofit/>
          </a:bodyPr>
          <a:lstStyle/>
          <a:p>
            <a:r>
              <a:rPr lang="en-US" sz="9600" dirty="0" smtClean="0"/>
              <a:t>Questions?</a:t>
            </a:r>
            <a:endParaRPr lang="en-US" sz="9600" i="1" dirty="0"/>
          </a:p>
        </p:txBody>
      </p:sp>
    </p:spTree>
  </p:cSld>
  <p:clrMapOvr>
    <a:masterClrMapping/>
  </p:clrMapOvr>
</p:sld>
</file>

<file path=ppt/theme/theme1.xml><?xml version="1.0" encoding="utf-8"?>
<a:theme xmlns:a="http://schemas.openxmlformats.org/drawingml/2006/main" name="schoolpresentation">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21873A"/>
      </a:hlink>
      <a:folHlink>
        <a:srgbClr val="717E00"/>
      </a:folHlink>
    </a:clrScheme>
    <a:fontScheme name="School Presentation">
      <a:majorFont>
        <a:latin typeface="Bookman Old Style"/>
        <a:ea typeface=""/>
        <a:cs typeface=""/>
      </a:majorFont>
      <a:minorFont>
        <a:latin typeface="Segoe Condense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9B2178E4-2F0C-4A34-8B52-79BAFAEA725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Back-to-school presentation</Template>
  <TotalTime>0</TotalTime>
  <Words>680</Words>
  <Application>Microsoft Office PowerPoint</Application>
  <PresentationFormat>On-screen Show (4:3)</PresentationFormat>
  <Paragraphs>70</Paragraphs>
  <Slides>10</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Bookman Old Style</vt:lpstr>
      <vt:lpstr>Calibri</vt:lpstr>
      <vt:lpstr>Segoe Condensed</vt:lpstr>
      <vt:lpstr>schoolpresentation</vt:lpstr>
      <vt:lpstr>Center for Community Engagement, Learning, and Leadership</vt:lpstr>
      <vt:lpstr>Welcome!</vt:lpstr>
      <vt:lpstr>Definition of Service-Learning</vt:lpstr>
      <vt:lpstr>Definition of Service-Learning</vt:lpstr>
      <vt:lpstr>Service-Learning Models</vt:lpstr>
      <vt:lpstr>Examples of Service-Learning</vt:lpstr>
      <vt:lpstr>Why Service-Learning?</vt:lpstr>
      <vt:lpstr>Process for Designations</vt:lpstr>
      <vt:lpstr>PowerPoint Presentation</vt:lpstr>
      <vt:lpstr>Next Steps</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2016-11-02T14:51:09Z</dcterms:created>
  <dcterms:modified xsi:type="dcterms:W3CDTF">2016-11-02T15:32:30Z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TC101659619990</vt:lpwstr>
  </property>
</Properties>
</file>